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5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Gill Sans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B747C-698A-4284-978E-F4517BB2E262}" v="5" dt="2022-05-13T06:47:56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0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Shashi Kumar" userId="5417cf3f-3f88-4e79-914c-06fcd944f0aa" providerId="ADAL" clId="{B75B747C-698A-4284-978E-F4517BB2E262}"/>
    <pc:docChg chg="undo custSel addSld modSld">
      <pc:chgData name="Rajesh Shashi Kumar" userId="5417cf3f-3f88-4e79-914c-06fcd944f0aa" providerId="ADAL" clId="{B75B747C-698A-4284-978E-F4517BB2E262}" dt="2022-05-13T07:37:17.910" v="59" actId="14100"/>
      <pc:docMkLst>
        <pc:docMk/>
      </pc:docMkLst>
      <pc:sldChg chg="modSp mod">
        <pc:chgData name="Rajesh Shashi Kumar" userId="5417cf3f-3f88-4e79-914c-06fcd944f0aa" providerId="ADAL" clId="{B75B747C-698A-4284-978E-F4517BB2E262}" dt="2022-05-13T06:39:22.888" v="4" actId="27636"/>
        <pc:sldMkLst>
          <pc:docMk/>
          <pc:sldMk cId="0" sldId="264"/>
        </pc:sldMkLst>
        <pc:spChg chg="mod">
          <ac:chgData name="Rajesh Shashi Kumar" userId="5417cf3f-3f88-4e79-914c-06fcd944f0aa" providerId="ADAL" clId="{B75B747C-698A-4284-978E-F4517BB2E262}" dt="2022-05-13T06:39:22.888" v="4" actId="27636"/>
          <ac:spMkLst>
            <pc:docMk/>
            <pc:sldMk cId="0" sldId="264"/>
            <ac:spMk id="110" creationId="{00000000-0000-0000-0000-000000000000}"/>
          </ac:spMkLst>
        </pc:spChg>
      </pc:sldChg>
      <pc:sldChg chg="modSp mod">
        <pc:chgData name="Rajesh Shashi Kumar" userId="5417cf3f-3f88-4e79-914c-06fcd944f0aa" providerId="ADAL" clId="{B75B747C-698A-4284-978E-F4517BB2E262}" dt="2022-05-13T06:39:22.934" v="6" actId="27636"/>
        <pc:sldMkLst>
          <pc:docMk/>
          <pc:sldMk cId="0" sldId="270"/>
        </pc:sldMkLst>
        <pc:spChg chg="mod">
          <ac:chgData name="Rajesh Shashi Kumar" userId="5417cf3f-3f88-4e79-914c-06fcd944f0aa" providerId="ADAL" clId="{B75B747C-698A-4284-978E-F4517BB2E262}" dt="2022-05-13T06:39:22.934" v="6" actId="27636"/>
          <ac:spMkLst>
            <pc:docMk/>
            <pc:sldMk cId="0" sldId="270"/>
            <ac:spMk id="149" creationId="{00000000-0000-0000-0000-000000000000}"/>
          </ac:spMkLst>
        </pc:spChg>
      </pc:sldChg>
      <pc:sldChg chg="addSp modSp mod modNotes">
        <pc:chgData name="Rajesh Shashi Kumar" userId="5417cf3f-3f88-4e79-914c-06fcd944f0aa" providerId="ADAL" clId="{B75B747C-698A-4284-978E-F4517BB2E262}" dt="2022-05-13T06:48:00.490" v="43" actId="20577"/>
        <pc:sldMkLst>
          <pc:docMk/>
          <pc:sldMk cId="0" sldId="272"/>
        </pc:sldMkLst>
        <pc:spChg chg="add mod">
          <ac:chgData name="Rajesh Shashi Kumar" userId="5417cf3f-3f88-4e79-914c-06fcd944f0aa" providerId="ADAL" clId="{B75B747C-698A-4284-978E-F4517BB2E262}" dt="2022-05-13T06:40:41.583" v="18" actId="207"/>
          <ac:spMkLst>
            <pc:docMk/>
            <pc:sldMk cId="0" sldId="272"/>
            <ac:spMk id="2" creationId="{50F56101-1463-E9C0-686D-BF7043335090}"/>
          </ac:spMkLst>
        </pc:spChg>
        <pc:spChg chg="add mod">
          <ac:chgData name="Rajesh Shashi Kumar" userId="5417cf3f-3f88-4e79-914c-06fcd944f0aa" providerId="ADAL" clId="{B75B747C-698A-4284-978E-F4517BB2E262}" dt="2022-05-13T06:40:37.421" v="17" actId="207"/>
          <ac:spMkLst>
            <pc:docMk/>
            <pc:sldMk cId="0" sldId="272"/>
            <ac:spMk id="15" creationId="{B6CFB78B-2AF4-87ED-927B-0BC129C437D2}"/>
          </ac:spMkLst>
        </pc:spChg>
        <pc:spChg chg="add mod">
          <ac:chgData name="Rajesh Shashi Kumar" userId="5417cf3f-3f88-4e79-914c-06fcd944f0aa" providerId="ADAL" clId="{B75B747C-698A-4284-978E-F4517BB2E262}" dt="2022-05-13T06:47:51.747" v="37" actId="1076"/>
          <ac:spMkLst>
            <pc:docMk/>
            <pc:sldMk cId="0" sldId="272"/>
            <ac:spMk id="16" creationId="{492A75DD-1833-5ECC-4A51-BFDB746966D3}"/>
          </ac:spMkLst>
        </pc:spChg>
        <pc:spChg chg="add mod">
          <ac:chgData name="Rajesh Shashi Kumar" userId="5417cf3f-3f88-4e79-914c-06fcd944f0aa" providerId="ADAL" clId="{B75B747C-698A-4284-978E-F4517BB2E262}" dt="2022-05-13T06:47:53.458" v="39" actId="20577"/>
          <ac:spMkLst>
            <pc:docMk/>
            <pc:sldMk cId="0" sldId="272"/>
            <ac:spMk id="17" creationId="{B3AFBA16-4B05-C6CA-FE41-7C26110EADCE}"/>
          </ac:spMkLst>
        </pc:spChg>
        <pc:spChg chg="add mod">
          <ac:chgData name="Rajesh Shashi Kumar" userId="5417cf3f-3f88-4e79-914c-06fcd944f0aa" providerId="ADAL" clId="{B75B747C-698A-4284-978E-F4517BB2E262}" dt="2022-05-13T06:48:00.490" v="43" actId="20577"/>
          <ac:spMkLst>
            <pc:docMk/>
            <pc:sldMk cId="0" sldId="272"/>
            <ac:spMk id="18" creationId="{01C93E88-97F7-DD7C-7258-A9DE4E3E69FF}"/>
          </ac:spMkLst>
        </pc:spChg>
        <pc:spChg chg="mod">
          <ac:chgData name="Rajesh Shashi Kumar" userId="5417cf3f-3f88-4e79-914c-06fcd944f0aa" providerId="ADAL" clId="{B75B747C-698A-4284-978E-F4517BB2E262}" dt="2022-05-13T06:45:03.013" v="22" actId="20577"/>
          <ac:spMkLst>
            <pc:docMk/>
            <pc:sldMk cId="0" sldId="272"/>
            <ac:spMk id="171" creationId="{00000000-0000-0000-0000-000000000000}"/>
          </ac:spMkLst>
        </pc:spChg>
        <pc:spChg chg="mod">
          <ac:chgData name="Rajesh Shashi Kumar" userId="5417cf3f-3f88-4e79-914c-06fcd944f0aa" providerId="ADAL" clId="{B75B747C-698A-4284-978E-F4517BB2E262}" dt="2022-05-13T06:45:05.106" v="24" actId="20577"/>
          <ac:spMkLst>
            <pc:docMk/>
            <pc:sldMk cId="0" sldId="272"/>
            <ac:spMk id="172" creationId="{00000000-0000-0000-0000-000000000000}"/>
          </ac:spMkLst>
        </pc:spChg>
        <pc:spChg chg="mod">
          <ac:chgData name="Rajesh Shashi Kumar" userId="5417cf3f-3f88-4e79-914c-06fcd944f0aa" providerId="ADAL" clId="{B75B747C-698A-4284-978E-F4517BB2E262}" dt="2022-05-13T06:45:00.841" v="20" actId="20577"/>
          <ac:spMkLst>
            <pc:docMk/>
            <pc:sldMk cId="0" sldId="272"/>
            <ac:spMk id="173" creationId="{00000000-0000-0000-0000-000000000000}"/>
          </ac:spMkLst>
        </pc:spChg>
        <pc:picChg chg="mod">
          <ac:chgData name="Rajesh Shashi Kumar" userId="5417cf3f-3f88-4e79-914c-06fcd944f0aa" providerId="ADAL" clId="{B75B747C-698A-4284-978E-F4517BB2E262}" dt="2022-05-13T06:47:44.697" v="34" actId="1076"/>
          <ac:picMkLst>
            <pc:docMk/>
            <pc:sldMk cId="0" sldId="272"/>
            <ac:picMk id="163" creationId="{00000000-0000-0000-0000-000000000000}"/>
          </ac:picMkLst>
        </pc:picChg>
      </pc:sldChg>
      <pc:sldChg chg="modSp mod">
        <pc:chgData name="Rajesh Shashi Kumar" userId="5417cf3f-3f88-4e79-914c-06fcd944f0aa" providerId="ADAL" clId="{B75B747C-698A-4284-978E-F4517BB2E262}" dt="2022-05-13T07:14:49.131" v="57" actId="1076"/>
        <pc:sldMkLst>
          <pc:docMk/>
          <pc:sldMk cId="0" sldId="273"/>
        </pc:sldMkLst>
        <pc:spChg chg="mod">
          <ac:chgData name="Rajesh Shashi Kumar" userId="5417cf3f-3f88-4e79-914c-06fcd944f0aa" providerId="ADAL" clId="{B75B747C-698A-4284-978E-F4517BB2E262}" dt="2022-05-13T07:14:49.131" v="57" actId="1076"/>
          <ac:spMkLst>
            <pc:docMk/>
            <pc:sldMk cId="0" sldId="273"/>
            <ac:spMk id="181" creationId="{00000000-0000-0000-0000-000000000000}"/>
          </ac:spMkLst>
        </pc:spChg>
        <pc:spChg chg="mod">
          <ac:chgData name="Rajesh Shashi Kumar" userId="5417cf3f-3f88-4e79-914c-06fcd944f0aa" providerId="ADAL" clId="{B75B747C-698A-4284-978E-F4517BB2E262}" dt="2022-05-13T07:14:38.913" v="50" actId="14100"/>
          <ac:spMkLst>
            <pc:docMk/>
            <pc:sldMk cId="0" sldId="273"/>
            <ac:spMk id="182" creationId="{00000000-0000-0000-0000-000000000000}"/>
          </ac:spMkLst>
        </pc:spChg>
      </pc:sldChg>
      <pc:sldChg chg="modSp mod">
        <pc:chgData name="Rajesh Shashi Kumar" userId="5417cf3f-3f88-4e79-914c-06fcd944f0aa" providerId="ADAL" clId="{B75B747C-698A-4284-978E-F4517BB2E262}" dt="2022-05-13T06:39:22.768" v="3" actId="27636"/>
        <pc:sldMkLst>
          <pc:docMk/>
          <pc:sldMk cId="0" sldId="274"/>
        </pc:sldMkLst>
        <pc:spChg chg="mod">
          <ac:chgData name="Rajesh Shashi Kumar" userId="5417cf3f-3f88-4e79-914c-06fcd944f0aa" providerId="ADAL" clId="{B75B747C-698A-4284-978E-F4517BB2E262}" dt="2022-05-13T06:39:22.768" v="3" actId="27636"/>
          <ac:spMkLst>
            <pc:docMk/>
            <pc:sldMk cId="0" sldId="274"/>
            <ac:spMk id="190" creationId="{00000000-0000-0000-0000-000000000000}"/>
          </ac:spMkLst>
        </pc:spChg>
        <pc:spChg chg="mod">
          <ac:chgData name="Rajesh Shashi Kumar" userId="5417cf3f-3f88-4e79-914c-06fcd944f0aa" providerId="ADAL" clId="{B75B747C-698A-4284-978E-F4517BB2E262}" dt="2022-05-13T06:39:22.759" v="2" actId="27636"/>
          <ac:spMkLst>
            <pc:docMk/>
            <pc:sldMk cId="0" sldId="274"/>
            <ac:spMk id="191" creationId="{00000000-0000-0000-0000-000000000000}"/>
          </ac:spMkLst>
        </pc:spChg>
      </pc:sldChg>
      <pc:sldChg chg="modSp mod">
        <pc:chgData name="Rajesh Shashi Kumar" userId="5417cf3f-3f88-4e79-914c-06fcd944f0aa" providerId="ADAL" clId="{B75B747C-698A-4284-978E-F4517BB2E262}" dt="2022-05-13T07:20:17.130" v="58" actId="1076"/>
        <pc:sldMkLst>
          <pc:docMk/>
          <pc:sldMk cId="0" sldId="276"/>
        </pc:sldMkLst>
        <pc:spChg chg="mod">
          <ac:chgData name="Rajesh Shashi Kumar" userId="5417cf3f-3f88-4e79-914c-06fcd944f0aa" providerId="ADAL" clId="{B75B747C-698A-4284-978E-F4517BB2E262}" dt="2022-05-13T07:20:17.130" v="58" actId="1076"/>
          <ac:spMkLst>
            <pc:docMk/>
            <pc:sldMk cId="0" sldId="276"/>
            <ac:spMk id="205" creationId="{00000000-0000-0000-0000-000000000000}"/>
          </ac:spMkLst>
        </pc:spChg>
      </pc:sldChg>
      <pc:sldChg chg="modSp mod">
        <pc:chgData name="Rajesh Shashi Kumar" userId="5417cf3f-3f88-4e79-914c-06fcd944f0aa" providerId="ADAL" clId="{B75B747C-698A-4284-978E-F4517BB2E262}" dt="2022-05-13T07:37:17.910" v="59" actId="14100"/>
        <pc:sldMkLst>
          <pc:docMk/>
          <pc:sldMk cId="0" sldId="278"/>
        </pc:sldMkLst>
        <pc:spChg chg="mod">
          <ac:chgData name="Rajesh Shashi Kumar" userId="5417cf3f-3f88-4e79-914c-06fcd944f0aa" providerId="ADAL" clId="{B75B747C-698A-4284-978E-F4517BB2E262}" dt="2022-05-13T07:37:17.910" v="59" actId="14100"/>
          <ac:spMkLst>
            <pc:docMk/>
            <pc:sldMk cId="0" sldId="278"/>
            <ac:spMk id="217" creationId="{00000000-0000-0000-0000-000000000000}"/>
          </ac:spMkLst>
        </pc:spChg>
      </pc:sldChg>
      <pc:sldChg chg="modSp new mod">
        <pc:chgData name="Rajesh Shashi Kumar" userId="5417cf3f-3f88-4e79-914c-06fcd944f0aa" providerId="ADAL" clId="{B75B747C-698A-4284-978E-F4517BB2E262}" dt="2022-05-13T06:39:22.899" v="5" actId="27636"/>
        <pc:sldMkLst>
          <pc:docMk/>
          <pc:sldMk cId="490345797" sldId="285"/>
        </pc:sldMkLst>
        <pc:spChg chg="mod">
          <ac:chgData name="Rajesh Shashi Kumar" userId="5417cf3f-3f88-4e79-914c-06fcd944f0aa" providerId="ADAL" clId="{B75B747C-698A-4284-978E-F4517BB2E262}" dt="2022-05-13T06:39:22.899" v="5" actId="27636"/>
          <ac:spMkLst>
            <pc:docMk/>
            <pc:sldMk cId="490345797" sldId="285"/>
            <ac:spMk id="2" creationId="{43C43463-CD24-5DB5-638B-C5ADADF26BBC}"/>
          </ac:spMkLst>
        </pc:spChg>
      </pc:sldChg>
    </pc:docChg>
  </pc:docChgLst>
  <pc:docChgLst>
    <pc:chgData name="Rajesh Shashi Kumar" userId="5417cf3f-3f88-4e79-914c-06fcd944f0aa" providerId="ADAL" clId="{D45EB002-C5D1-49A2-B3E0-2CE7A5E369E3}"/>
    <pc:docChg chg="custSel modSld">
      <pc:chgData name="Rajesh Shashi Kumar" userId="5417cf3f-3f88-4e79-914c-06fcd944f0aa" providerId="ADAL" clId="{D45EB002-C5D1-49A2-B3E0-2CE7A5E369E3}" dt="2022-05-03T18:45:37.250" v="1" actId="27636"/>
      <pc:docMkLst>
        <pc:docMk/>
      </pc:docMkLst>
      <pc:sldChg chg="modSp mod">
        <pc:chgData name="Rajesh Shashi Kumar" userId="5417cf3f-3f88-4e79-914c-06fcd944f0aa" providerId="ADAL" clId="{D45EB002-C5D1-49A2-B3E0-2CE7A5E369E3}" dt="2022-05-03T18:45:37.250" v="1" actId="27636"/>
        <pc:sldMkLst>
          <pc:docMk/>
          <pc:sldMk cId="0" sldId="256"/>
        </pc:sldMkLst>
        <pc:spChg chg="mod">
          <ac:chgData name="Rajesh Shashi Kumar" userId="5417cf3f-3f88-4e79-914c-06fcd944f0aa" providerId="ADAL" clId="{D45EB002-C5D1-49A2-B3E0-2CE7A5E369E3}" dt="2022-05-03T18:45:37.250" v="1" actId="27636"/>
          <ac:spMkLst>
            <pc:docMk/>
            <pc:sldMk cId="0" sldId="256"/>
            <ac:spMk id="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9856f0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9856f0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78775783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78775783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It’s imperative to go through the system configuration for a bit considering our analysis maybe affected by it. Though the redundant PSU makes the system resilient to external variations, but the dynamic interaction between components can lead to variation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7877578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7877578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8775783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78775783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87757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87757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877578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7877578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78775783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78775783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78775783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78775783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pardon me for data cramming here. Second order effect analysis is not trivial like the case of kernel runtimes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8775783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78775783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877578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877578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78775783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78775783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7877578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7877578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bb562f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bb562f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8775783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78775783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6bafa66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6bafa66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a9856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2a9856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2a9856f0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2a9856f0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8775783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78775783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7122273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7122273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712227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7712227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8775783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78775783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a9856f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a9856f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787757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787757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a9856f0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a9856f0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a9856f0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a9856f0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6bb562f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6bb562f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6bb562f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6bb562fc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a9856f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a9856f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●"/>
              <a:defRPr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●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●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c.cloudlab.us/portal/show-hardware.php?type=c41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i.dell.com/sites/doccontent/shared-content/data-sheets/en/Documents/Dell-PowerEdge-C4130-Spec-Sheet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esh-s/mlsys-gpu-power-variabilit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nW3aX3cRFTvVjMjqigJMMm-7BB0rLnW/vie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power variability in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Poduval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Rajesh Shashi Kumar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404123" y="4582791"/>
            <a:ext cx="3658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CS839: Adv. ML Systems, Spring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3838"/>
            <a:ext cx="8839204" cy="411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2979950" y="4684275"/>
            <a:ext cx="671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https://www.wisc.cloudlab.us/portal/show-hardware.php?type=c4130</a:t>
            </a:r>
            <a:br>
              <a:rPr lang="en" sz="1000"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https://i.dell.com/sites/doccontent/shared-content/data-sheets/en/Documents/Dell-PowerEdge-C4130-Spec-Sheet.pdf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550" y="172475"/>
            <a:ext cx="3820575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500" y="956525"/>
            <a:ext cx="8168951" cy="3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assumptions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Run profiling on all to ensure the same overheads across GPUs.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Variations can either be due to coupling in device physics or external factors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V100 does not support disabling autoboost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Observed power envelope overshoot upto 300+25W in many cases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75" y="2643200"/>
            <a:ext cx="6306974" cy="1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3463-CD24-5DB5-638B-C5ADADF2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1C8E1-B818-A477-52C1-AF0D86F4E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Primary components</a:t>
            </a:r>
            <a:r>
              <a:rPr lang="en"/>
              <a:t>: Kernel runtime, Power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Second-order effects</a:t>
            </a:r>
            <a:r>
              <a:rPr lang="en"/>
              <a:t>: Frequency, Temperature, Voltage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kernel runtime for BASE(SGEMM) workload</a:t>
            </a:r>
            <a:endParaRPr dirty="0"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5868075" y="1387925"/>
            <a:ext cx="3183600" cy="31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SGEMM kernel x 100 reps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Averaged over 2-4 runs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Key</a:t>
            </a:r>
            <a:r>
              <a:rPr lang="en" dirty="0"/>
              <a:t>: Distinct pattern between GPUs perf even for small workload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GPU0 worst performer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GPU0,3 co-located?</a:t>
            </a: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 dirty="0"/>
              <a:t>3.5% variation</a:t>
            </a:r>
            <a:r>
              <a:rPr lang="en" dirty="0"/>
              <a:t> in runtime (possibly more?)</a:t>
            </a:r>
            <a:endParaRPr dirty="0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5" y="959125"/>
            <a:ext cx="5245550" cy="39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power consumption (</a:t>
            </a:r>
            <a:r>
              <a:rPr lang="en" sz="1800" dirty="0">
                <a:solidFill>
                  <a:schemeClr val="dk2"/>
                </a:solidFill>
              </a:rPr>
              <a:t>RESNET50 + SGEMM</a:t>
            </a:r>
            <a:r>
              <a:rPr lang="en" dirty="0"/>
              <a:t>)</a:t>
            </a:r>
            <a:endParaRPr dirty="0"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5317675" y="1215875"/>
            <a:ext cx="351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GPU0 continues to be outlier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Pattern indicates variation is a measurable phenomenon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RESNET/SGEMM 100% util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lower for RESNET due to processing between iterations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variability more in RESNET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Key: </a:t>
            </a:r>
            <a:r>
              <a:rPr lang="en" b="1" u="sng"/>
              <a:t>Variability exists</a:t>
            </a:r>
            <a:r>
              <a:rPr lang="en"/>
              <a:t> both within workload and between workloads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1017713"/>
            <a:ext cx="5083626" cy="381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675" y="178475"/>
            <a:ext cx="2981400" cy="47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25" y="642425"/>
            <a:ext cx="5144875" cy="3858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60675" y="23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power consumption across</a:t>
            </a:r>
            <a:br>
              <a:rPr lang="en" dirty="0"/>
            </a:br>
            <a:r>
              <a:rPr lang="en" dirty="0"/>
              <a:t>workloads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0"/>
            <a:ext cx="6491628" cy="16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5" y="1695800"/>
            <a:ext cx="6297748" cy="16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9" y="3381775"/>
            <a:ext cx="6479498" cy="169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>
            <a:off x="4097800" y="3413350"/>
            <a:ext cx="1898100" cy="18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3999825" y="70775"/>
            <a:ext cx="1898100" cy="23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5796400" y="3593150"/>
            <a:ext cx="316500" cy="18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837225" y="489050"/>
            <a:ext cx="316500" cy="12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4100" y="1122600"/>
            <a:ext cx="2296975" cy="2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100" y="2949350"/>
            <a:ext cx="2296975" cy="30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6601925" y="1752600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GPU2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6664100" y="3413350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GPU1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6664100" y="70775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GPU1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F56101-1463-E9C0-686D-BF7043335090}"/>
              </a:ext>
            </a:extLst>
          </p:cNvPr>
          <p:cNvSpPr txBox="1"/>
          <p:nvPr/>
        </p:nvSpPr>
        <p:spPr>
          <a:xfrm>
            <a:off x="6704119" y="83114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Case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CFB78B-2AF4-87ED-927B-0BC129C437D2}"/>
              </a:ext>
            </a:extLst>
          </p:cNvPr>
          <p:cNvSpPr txBox="1"/>
          <p:nvPr/>
        </p:nvSpPr>
        <p:spPr>
          <a:xfrm>
            <a:off x="6698343" y="262918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Case 14</a:t>
            </a:r>
          </a:p>
        </p:txBody>
      </p:sp>
      <p:sp>
        <p:nvSpPr>
          <p:cNvPr id="16" name="Google Shape;173;p29">
            <a:extLst>
              <a:ext uri="{FF2B5EF4-FFF2-40B4-BE49-F238E27FC236}">
                <a16:creationId xmlns:a16="http://schemas.microsoft.com/office/drawing/2014/main" id="{492A75DD-1833-5ECC-4A51-BFDB746966D3}"/>
              </a:ext>
            </a:extLst>
          </p:cNvPr>
          <p:cNvSpPr txBox="1"/>
          <p:nvPr/>
        </p:nvSpPr>
        <p:spPr>
          <a:xfrm>
            <a:off x="5775100" y="1170538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(a)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3;p29">
            <a:extLst>
              <a:ext uri="{FF2B5EF4-FFF2-40B4-BE49-F238E27FC236}">
                <a16:creationId xmlns:a16="http://schemas.microsoft.com/office/drawing/2014/main" id="{B3AFBA16-4B05-C6CA-FE41-7C26110EADCE}"/>
              </a:ext>
            </a:extLst>
          </p:cNvPr>
          <p:cNvSpPr txBox="1"/>
          <p:nvPr/>
        </p:nvSpPr>
        <p:spPr>
          <a:xfrm>
            <a:off x="5794623" y="2761063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(b)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73;p29">
            <a:extLst>
              <a:ext uri="{FF2B5EF4-FFF2-40B4-BE49-F238E27FC236}">
                <a16:creationId xmlns:a16="http://schemas.microsoft.com/office/drawing/2014/main" id="{01C93E88-97F7-DD7C-7258-A9DE4E3E69FF}"/>
              </a:ext>
            </a:extLst>
          </p:cNvPr>
          <p:cNvSpPr txBox="1"/>
          <p:nvPr/>
        </p:nvSpPr>
        <p:spPr>
          <a:xfrm>
            <a:off x="5853258" y="4454350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(c)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0" y="2784025"/>
            <a:ext cx="7847152" cy="2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50" y="242900"/>
            <a:ext cx="7742024" cy="19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512" y="2419213"/>
            <a:ext cx="2296975" cy="30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660340" y="2583985"/>
            <a:ext cx="95579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(b) GPU2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1660340" y="1894520"/>
            <a:ext cx="94371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ill Sans"/>
                <a:ea typeface="Gill Sans"/>
                <a:cs typeface="Gill Sans"/>
                <a:sym typeface="Gill Sans"/>
              </a:rPr>
              <a:t>(a) GPU1</a:t>
            </a:r>
            <a:endParaRPr dirty="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010300" y="1070900"/>
            <a:ext cx="2297100" cy="35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6172925" y="3805250"/>
            <a:ext cx="2297100" cy="60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 number between 0 and 3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86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Given 4 GPUs which one would you like to pick for a single node training?</a:t>
            </a:r>
            <a:endParaRPr sz="2100"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1862950" y="238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000FF"/>
                </a:solidFill>
              </a:rPr>
              <a:t>Almost never a good idea to pick 0. Why?</a:t>
            </a:r>
            <a:endParaRPr sz="21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Idle conditions 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1017725"/>
            <a:ext cx="7796899" cy="374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1010350" y="1968300"/>
            <a:ext cx="387900" cy="18471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makes a difference! </a:t>
            </a:r>
            <a:r>
              <a:rPr lang="en" sz="2577"/>
              <a:t>Transformer + SGEMM (runs hot)</a:t>
            </a:r>
            <a:endParaRPr sz="2577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00" y="956475"/>
            <a:ext cx="4789050" cy="4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2556712" y="2302480"/>
            <a:ext cx="449100" cy="12858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00" y="2104950"/>
            <a:ext cx="7588050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interference! Closer GPUs running hotter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75" y="1054138"/>
            <a:ext cx="7968799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1020550" y="2571750"/>
            <a:ext cx="387900" cy="1316438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4010725" y="3102450"/>
            <a:ext cx="479700" cy="2757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 b="1"/>
              <a:t>volatile utilization</a:t>
            </a:r>
            <a:r>
              <a:rPr lang="en"/>
              <a:t>? </a:t>
            </a:r>
            <a:r>
              <a:rPr lang="en" sz="2355"/>
              <a:t>Not a measure of achieved_occupancy</a:t>
            </a:r>
            <a:endParaRPr sz="2355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799" y="1221563"/>
            <a:ext cx="4347199" cy="3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1563"/>
            <a:ext cx="4347199" cy="3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3041200" y="1734925"/>
            <a:ext cx="479700" cy="3063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Data correlation from all experiments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 dirty="0"/>
              <a:t>Visualization </a:t>
            </a:r>
            <a:r>
              <a:rPr lang="en" dirty="0"/>
              <a:t>is key to understand second-order effects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Formalize observations into device/application agnostic </a:t>
            </a:r>
            <a:r>
              <a:rPr lang="en" b="1" dirty="0"/>
              <a:t>insights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Derive actions from current data to define </a:t>
            </a:r>
            <a:r>
              <a:rPr lang="en" b="1" dirty="0"/>
              <a:t>future work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Extensible beyond synthetic SGEMM through </a:t>
            </a:r>
            <a:r>
              <a:rPr lang="en" b="1" dirty="0"/>
              <a:t>reusable stressmark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Performance predictability: Effect of variation on tail latency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Real-time profiling to guide mitigation</a:t>
            </a:r>
            <a:endParaRPr dirty="0"/>
          </a:p>
        </p:txBody>
      </p:sp>
      <p:sp>
        <p:nvSpPr>
          <p:cNvPr id="233" name="Google Shape;233;p37"/>
          <p:cNvSpPr txBox="1"/>
          <p:nvPr/>
        </p:nvSpPr>
        <p:spPr>
          <a:xfrm>
            <a:off x="4367900" y="4660725"/>
            <a:ext cx="66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https://github.com/rajesh-s/mlsys-gpu-power-variability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210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overshoot over 300W</a:t>
            </a:r>
            <a:endParaRPr/>
          </a:p>
        </p:txBody>
      </p:sp>
      <p:pic>
        <p:nvPicPr>
          <p:cNvPr id="244" name="Google Shape;244;p39" title="2022-04-30 18-37-2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275" y="1017725"/>
            <a:ext cx="5377375" cy="40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400" y="610750"/>
            <a:ext cx="6964450" cy="3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variation in systems can affect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Black box system for renting resources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of scale which is important in large ML training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Exploiting scale central to the success of deep learning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○"/>
            </a:pPr>
            <a:r>
              <a:rPr lang="en"/>
              <a:t>Aggressive utilization goals by occupants could lead to coupled effects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041500" y="850625"/>
            <a:ext cx="32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75" y="6764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26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systems reliability and explainability concerns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Important for performance efficiency and cost of deployment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intuition about GPU DVFS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stressmark for characterization of power variability in multi-GPU systems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 strategy for data collection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Measurements: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Power variation!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Statistical variation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Effects to account for: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effects: Proximity of GPUs running workloads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Systems today does not account for placement awareness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effects: High parallel utilization across GPUs at the same time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Cont’d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fold experiment space: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Jetson: Controlled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Understand performance variation with and without DVFS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CloudLab: Target system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4 GPU Node, run ML workloads maximizing utilization</a:t>
            </a:r>
            <a:endParaRPr dirty="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12" y="2661750"/>
            <a:ext cx="3068675" cy="2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t="30538" b="20801"/>
          <a:stretch/>
        </p:blipFill>
        <p:spPr>
          <a:xfrm>
            <a:off x="5890975" y="91575"/>
            <a:ext cx="2895751" cy="25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+ SGEMM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1017725"/>
            <a:ext cx="4580051" cy="39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4102625" y="4204600"/>
            <a:ext cx="2204400" cy="530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SGEMM+RESNET+DistTranformer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63" y="1119450"/>
            <a:ext cx="435166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357450" y="3827000"/>
            <a:ext cx="4429200" cy="10614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Workloads from the Nvidia DL repository: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Base:</a:t>
            </a:r>
            <a:endParaRPr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SGEMM using cuBLAS</a:t>
            </a:r>
            <a:endParaRPr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(25536)</a:t>
            </a:r>
            <a:r>
              <a:rPr lang="en" baseline="30000" dirty="0"/>
              <a:t>2</a:t>
            </a:r>
            <a:r>
              <a:rPr lang="en" dirty="0"/>
              <a:t> matrix: 99.96% sm_efficiency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Noise:</a:t>
            </a:r>
            <a:endParaRPr dirty="0"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RESNET50: Single node training, </a:t>
            </a:r>
            <a:r>
              <a:rPr lang="en" b="1" dirty="0"/>
              <a:t>compute </a:t>
            </a:r>
            <a:r>
              <a:rPr lang="en" dirty="0"/>
              <a:t>intensive</a:t>
            </a:r>
            <a:endParaRPr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Imagenet, BS128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Transformer: Data parallel training, </a:t>
            </a:r>
            <a:r>
              <a:rPr lang="en" b="1" dirty="0"/>
              <a:t>memory </a:t>
            </a:r>
            <a:r>
              <a:rPr lang="en" dirty="0"/>
              <a:t>intensive</a:t>
            </a:r>
            <a:endParaRPr dirty="0"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BS4096</a:t>
            </a:r>
            <a:endParaRPr dirty="0"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CudaMemCpy: Synthetic </a:t>
            </a:r>
            <a:r>
              <a:rPr lang="en" b="1" dirty="0"/>
              <a:t>data movement </a:t>
            </a:r>
            <a:r>
              <a:rPr lang="en" dirty="0"/>
              <a:t>representation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664</Words>
  <Application>Microsoft Office PowerPoint</Application>
  <PresentationFormat>On-screen Show (16:9)</PresentationFormat>
  <Paragraphs>112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Gill Sans</vt:lpstr>
      <vt:lpstr>Simple Light</vt:lpstr>
      <vt:lpstr>GPU power variability in  ML Systems</vt:lpstr>
      <vt:lpstr>Outline</vt:lpstr>
      <vt:lpstr>Problem Statement</vt:lpstr>
      <vt:lpstr>Goals</vt:lpstr>
      <vt:lpstr>Approach</vt:lpstr>
      <vt:lpstr>Approach: Cont’d</vt:lpstr>
      <vt:lpstr>RESNET + SGEMM</vt:lpstr>
      <vt:lpstr>SGEMM+RESNET+DistTranformer</vt:lpstr>
      <vt:lpstr>Evaluation</vt:lpstr>
      <vt:lpstr>PowerPoint Presentation</vt:lpstr>
      <vt:lpstr>Experimental setup</vt:lpstr>
      <vt:lpstr>Experimental assumptions</vt:lpstr>
      <vt:lpstr>PowerPoint Presentation</vt:lpstr>
      <vt:lpstr>Measurements</vt:lpstr>
      <vt:lpstr>Average kernel runtime for BASE(SGEMM) workload</vt:lpstr>
      <vt:lpstr>Average power consumption (RESNET50 + SGEMM)</vt:lpstr>
      <vt:lpstr>Average power consumption across workloads</vt:lpstr>
      <vt:lpstr>PowerPoint Presentation</vt:lpstr>
      <vt:lpstr>PowerPoint Presentation</vt:lpstr>
      <vt:lpstr>Pick a number between 0 and 3</vt:lpstr>
      <vt:lpstr>Idle conditions </vt:lpstr>
      <vt:lpstr>Scheduling makes a difference! Transformer + SGEMM (runs hot)</vt:lpstr>
      <vt:lpstr>PowerPoint Presentation</vt:lpstr>
      <vt:lpstr>Spatial interference! Closer GPUs running hotter</vt:lpstr>
      <vt:lpstr>What is volatile utilization? Not a measure of achieved_occupancy</vt:lpstr>
      <vt:lpstr>Work in Progress</vt:lpstr>
      <vt:lpstr>Backup slides</vt:lpstr>
      <vt:lpstr>Observed overshoot over 300W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power variability in  ML Systems</dc:title>
  <cp:lastModifiedBy>Rajesh Shashi Kumar</cp:lastModifiedBy>
  <cp:revision>1</cp:revision>
  <dcterms:modified xsi:type="dcterms:W3CDTF">2022-05-13T07:37:27Z</dcterms:modified>
</cp:coreProperties>
</file>